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L\Dropbox\partage%20avec%20R&#233;gis\EVALUATION%20FIN%20DE%20STAGE%20QSJ%202019\REPONSES%20EVALUATION%20QSJ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Quelle est votre appréciation</a:t>
            </a:r>
            <a:r>
              <a:rPr lang="fr-FR" sz="1100" baseline="0"/>
              <a:t> sur le stage que vous venez de vivre ? </a:t>
            </a:r>
            <a:r>
              <a:rPr lang="fr-FR" sz="1050" b="0"/>
              <a:t>166</a:t>
            </a:r>
            <a:r>
              <a:rPr lang="fr-FR" sz="1050" b="0" baseline="0"/>
              <a:t> réponses à cette question de l'évaluation de fin de stage Qui suis-je ? en 2019</a:t>
            </a:r>
            <a:endParaRPr lang="fr-FR" sz="1100" b="0"/>
          </a:p>
        </c:rich>
      </c:tx>
      <c:layout>
        <c:manualLayout>
          <c:xMode val="edge"/>
          <c:yMode val="edge"/>
          <c:x val="0.1486220472440945"/>
          <c:y val="3.48837459023057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'[REPONSES EVALUATION QSJ 2019.xlsx]Votre appréciation'!$E$7:$E$12</c:f>
              <c:strCache>
                <c:ptCount val="6"/>
                <c:pt idx="0">
                  <c:v>Très satisfait</c:v>
                </c:pt>
                <c:pt idx="1">
                  <c:v>satisfait</c:v>
                </c:pt>
                <c:pt idx="2">
                  <c:v>Plutôt satisfait</c:v>
                </c:pt>
                <c:pt idx="3">
                  <c:v>Moyennement satisfait</c:v>
                </c:pt>
                <c:pt idx="4">
                  <c:v>Pas vraiment satisfait</c:v>
                </c:pt>
                <c:pt idx="5">
                  <c:v>Pas satisfait</c:v>
                </c:pt>
              </c:strCache>
            </c:strRef>
          </c:cat>
          <c:val>
            <c:numRef>
              <c:f>'[REPONSES EVALUATION QSJ 2019.xlsx]Votre appréciation'!$H$7:$H$12</c:f>
              <c:numCache>
                <c:formatCode>0%</c:formatCode>
                <c:ptCount val="6"/>
                <c:pt idx="0">
                  <c:v>0.72289156626506024</c:v>
                </c:pt>
                <c:pt idx="1">
                  <c:v>0.24698795180722891</c:v>
                </c:pt>
                <c:pt idx="2">
                  <c:v>3.0120481927710843E-2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979008"/>
        <c:axId val="136220032"/>
      </c:barChart>
      <c:catAx>
        <c:axId val="13597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220032"/>
        <c:crosses val="autoZero"/>
        <c:auto val="1"/>
        <c:lblAlgn val="ctr"/>
        <c:lblOffset val="100"/>
        <c:noMultiLvlLbl val="0"/>
      </c:catAx>
      <c:valAx>
        <c:axId val="1362200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597900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fr-FR" dirty="0"/>
              <a:t>Etes-vous</a:t>
            </a:r>
            <a:r>
              <a:rPr lang="fr-FR" baseline="0" dirty="0"/>
              <a:t> à l'aise avec la grille des tarifs que propose PRH ?</a:t>
            </a:r>
          </a:p>
          <a:p>
            <a:pPr>
              <a:defRPr/>
            </a:pPr>
            <a:r>
              <a:rPr lang="fr-FR" sz="900" b="0" dirty="0"/>
              <a:t>144 réponses dans le</a:t>
            </a:r>
            <a:r>
              <a:rPr lang="fr-FR" sz="900" b="0" baseline="0" dirty="0"/>
              <a:t> questionnaire d'évaluation de fin de stage "</a:t>
            </a:r>
            <a:r>
              <a:rPr lang="fr-FR" sz="900" b="0" dirty="0"/>
              <a:t>Qui suis-je ?"</a:t>
            </a:r>
          </a:p>
        </c:rich>
      </c:tx>
      <c:layout>
        <c:manualLayout>
          <c:xMode val="edge"/>
          <c:yMode val="edge"/>
          <c:x val="0.19148954854689346"/>
          <c:y val="2.390078351082684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710062444042166"/>
          <c:y val="0.18774864962094159"/>
          <c:w val="0.57911847225993307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'Grille indicative de tarifs'!$C$3:$C$6</c:f>
              <c:strCache>
                <c:ptCount val="4"/>
                <c:pt idx="0">
                  <c:v>Oui, tout à fait</c:v>
                </c:pt>
                <c:pt idx="1">
                  <c:v>Plutôt oui</c:v>
                </c:pt>
                <c:pt idx="2">
                  <c:v>Pas complètement</c:v>
                </c:pt>
                <c:pt idx="3">
                  <c:v>Pas du tout</c:v>
                </c:pt>
              </c:strCache>
            </c:strRef>
          </c:cat>
          <c:val>
            <c:numRef>
              <c:f>'Grille indicative de tarifs'!$F$3:$F$6</c:f>
              <c:numCache>
                <c:formatCode>0%</c:formatCode>
                <c:ptCount val="4"/>
                <c:pt idx="0">
                  <c:v>0.72222222222222221</c:v>
                </c:pt>
                <c:pt idx="1">
                  <c:v>0.2361111111111111</c:v>
                </c:pt>
                <c:pt idx="2">
                  <c:v>4.1666666666666664E-2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1235712"/>
        <c:axId val="140881856"/>
      </c:barChart>
      <c:catAx>
        <c:axId val="14123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140881856"/>
        <c:crosses val="autoZero"/>
        <c:auto val="0"/>
        <c:lblAlgn val="ctr"/>
        <c:lblOffset val="100"/>
        <c:noMultiLvlLbl val="0"/>
      </c:catAx>
      <c:valAx>
        <c:axId val="14088185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1412357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>
      <a:solidFill>
        <a:schemeClr val="bg2">
          <a:lumMod val="50000"/>
        </a:schemeClr>
      </a:solidFill>
    </a:ln>
    <a:effectLst/>
  </c:spPr>
  <c:txPr>
    <a:bodyPr/>
    <a:lstStyle/>
    <a:p>
      <a:pPr>
        <a:defRPr sz="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Le contenu</a:t>
            </a:r>
            <a:r>
              <a:rPr lang="fr-FR" sz="1100" baseline="0"/>
              <a:t> de la formation a-t-il répondu à vos attentes ? </a:t>
            </a:r>
          </a:p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000" b="0"/>
              <a:t>163</a:t>
            </a:r>
            <a:r>
              <a:rPr lang="fr-FR" sz="1000" b="0" baseline="0"/>
              <a:t> réponses au questionnaire d'évaluation de fin de stage </a:t>
            </a:r>
          </a:p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000" b="0" baseline="0"/>
              <a:t>"Qui suis-je ?" en 2019</a:t>
            </a:r>
            <a:endParaRPr lang="fr-FR" sz="1000" b="0"/>
          </a:p>
        </c:rich>
      </c:tx>
      <c:layout>
        <c:manualLayout>
          <c:xMode val="edge"/>
          <c:yMode val="edge"/>
          <c:x val="0.135005393743257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056726495"/>
          <c:y val="0.16624132987347087"/>
          <c:w val="0.84090666065731678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'[REPONSES EVALUATION QSJ 2019.xlsx]Le contenu de la formation '!$F$5:$F$8</c:f>
              <c:strCache>
                <c:ptCount val="4"/>
                <c:pt idx="0">
                  <c:v>Oui tout à fait</c:v>
                </c:pt>
                <c:pt idx="1">
                  <c:v>Plutôt oui</c:v>
                </c:pt>
                <c:pt idx="2">
                  <c:v>Pas complètement</c:v>
                </c:pt>
                <c:pt idx="3">
                  <c:v>Pas du tout </c:v>
                </c:pt>
              </c:strCache>
            </c:strRef>
          </c:cat>
          <c:val>
            <c:numRef>
              <c:f>'[REPONSES EVALUATION QSJ 2019.xlsx]Le contenu de la formation '!$I$5:$I$8</c:f>
              <c:numCache>
                <c:formatCode>0%</c:formatCode>
                <c:ptCount val="4"/>
                <c:pt idx="0">
                  <c:v>0.71779141104294475</c:v>
                </c:pt>
                <c:pt idx="1">
                  <c:v>0.25153374233128833</c:v>
                </c:pt>
                <c:pt idx="2">
                  <c:v>3.0674846625766871E-2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980032"/>
        <c:axId val="136222336"/>
      </c:barChart>
      <c:catAx>
        <c:axId val="13598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222336"/>
        <c:crosses val="autoZero"/>
        <c:auto val="1"/>
        <c:lblAlgn val="ctr"/>
        <c:lblOffset val="100"/>
        <c:noMultiLvlLbl val="0"/>
      </c:catAx>
      <c:valAx>
        <c:axId val="13622233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59800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Les supports pédagogiques sont-ils clairs, compréhensibles, faciles</a:t>
            </a:r>
            <a:r>
              <a:rPr lang="fr-FR" sz="1100" baseline="0"/>
              <a:t> à lire ? </a:t>
            </a:r>
            <a:r>
              <a:rPr lang="fr-FR" sz="1000" b="0"/>
              <a:t>164</a:t>
            </a:r>
            <a:r>
              <a:rPr lang="fr-FR" sz="1000" b="0" baseline="0"/>
              <a:t> réponses dans l'évaluation de fin de stage "Qui suis-je?" en 2019 </a:t>
            </a:r>
            <a:endParaRPr lang="fr-FR" sz="1100" b="0"/>
          </a:p>
        </c:rich>
      </c:tx>
      <c:layout>
        <c:manualLayout>
          <c:xMode val="edge"/>
          <c:yMode val="edge"/>
          <c:x val="0.135005393743257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056726495"/>
          <c:y val="0.16624132987347087"/>
          <c:w val="0.84090666065731678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'[REPONSES EVALUATION QSJ 2019.xlsx]Déroulement du stage'!$E$3:$E$6</c:f>
              <c:strCache>
                <c:ptCount val="4"/>
                <c:pt idx="0">
                  <c:v>Oui, tout à fait</c:v>
                </c:pt>
                <c:pt idx="1">
                  <c:v>Plutôt oui</c:v>
                </c:pt>
                <c:pt idx="2">
                  <c:v>Pas complètement</c:v>
                </c:pt>
                <c:pt idx="3">
                  <c:v>Pas du tout </c:v>
                </c:pt>
              </c:strCache>
            </c:strRef>
          </c:cat>
          <c:val>
            <c:numRef>
              <c:f>'[REPONSES EVALUATION QSJ 2019.xlsx]Déroulement du stage'!$H$3:$H$6</c:f>
              <c:numCache>
                <c:formatCode>0%</c:formatCode>
                <c:ptCount val="4"/>
                <c:pt idx="0">
                  <c:v>0.81707317073170727</c:v>
                </c:pt>
                <c:pt idx="1">
                  <c:v>0.1402439024390244</c:v>
                </c:pt>
                <c:pt idx="2">
                  <c:v>4.2682926829268296E-2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0706304"/>
        <c:axId val="136224064"/>
      </c:barChart>
      <c:catAx>
        <c:axId val="14070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224064"/>
        <c:crosses val="autoZero"/>
        <c:auto val="1"/>
        <c:lblAlgn val="ctr"/>
        <c:lblOffset val="100"/>
        <c:noMultiLvlLbl val="0"/>
      </c:catAx>
      <c:valAx>
        <c:axId val="1362240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7063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Les méthodes</a:t>
            </a:r>
            <a:r>
              <a:rPr lang="fr-FR" sz="1100" baseline="0"/>
              <a:t> pédagogiques sont-elles efficaces ?</a:t>
            </a:r>
          </a:p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 b="0"/>
              <a:t>165</a:t>
            </a:r>
            <a:r>
              <a:rPr lang="fr-FR" sz="1100" b="0" baseline="0"/>
              <a:t> réponses dans l'évaluation de fin de stage "Qui suis-je ?" en 2019</a:t>
            </a:r>
            <a:endParaRPr lang="fr-FR" sz="1100" b="0"/>
          </a:p>
        </c:rich>
      </c:tx>
      <c:layout>
        <c:manualLayout>
          <c:xMode val="edge"/>
          <c:yMode val="edge"/>
          <c:x val="0.135005393743257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6317549346"/>
          <c:y val="0.15230413271511792"/>
          <c:w val="0.84090666065731678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 pédagogie'!$H$2:$H$5</c:f>
              <c:strCache>
                <c:ptCount val="4"/>
                <c:pt idx="0">
                  <c:v>Oui, tout à fait</c:v>
                </c:pt>
                <c:pt idx="1">
                  <c:v>Plutôt oui</c:v>
                </c:pt>
                <c:pt idx="2">
                  <c:v>Pas complètement</c:v>
                </c:pt>
                <c:pt idx="3">
                  <c:v>Pas du tout</c:v>
                </c:pt>
              </c:strCache>
            </c:strRef>
          </c:cat>
          <c:val>
            <c:numRef>
              <c:f>'La pédagogie'!$K$2:$K$5</c:f>
              <c:numCache>
                <c:formatCode>0%</c:formatCode>
                <c:ptCount val="4"/>
                <c:pt idx="0">
                  <c:v>0.79393939393939394</c:v>
                </c:pt>
                <c:pt idx="1">
                  <c:v>0.16969696969696971</c:v>
                </c:pt>
                <c:pt idx="2">
                  <c:v>3.6363636363636362E-2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0708352"/>
        <c:axId val="249658688"/>
      </c:barChart>
      <c:catAx>
        <c:axId val="14070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9658688"/>
        <c:crosses val="autoZero"/>
        <c:auto val="1"/>
        <c:lblAlgn val="ctr"/>
        <c:lblOffset val="100"/>
        <c:noMultiLvlLbl val="0"/>
      </c:catAx>
      <c:valAx>
        <c:axId val="2496586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70835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Les méthodes</a:t>
            </a:r>
            <a:r>
              <a:rPr lang="fr-FR" sz="1100" baseline="0"/>
              <a:t> pédagogiques sont-elles attrayantes ? </a:t>
            </a:r>
            <a:r>
              <a:rPr lang="fr-FR" sz="1000" b="0" baseline="0"/>
              <a:t>160 réponses au questionnaire d'évaluation de fin de "Qui suis-je ?" en 2019</a:t>
            </a:r>
            <a:endParaRPr lang="fr-FR" sz="1100" b="0"/>
          </a:p>
        </c:rich>
      </c:tx>
      <c:layout>
        <c:manualLayout>
          <c:xMode val="edge"/>
          <c:yMode val="edge"/>
          <c:x val="0.135005393743257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056726495"/>
          <c:y val="0.16624132987347087"/>
          <c:w val="0.84090666065731678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 pédagogie'!$D$33:$D$36</c:f>
              <c:strCache>
                <c:ptCount val="4"/>
                <c:pt idx="0">
                  <c:v>Oui, tout à fait</c:v>
                </c:pt>
                <c:pt idx="1">
                  <c:v>Plutôt oui</c:v>
                </c:pt>
                <c:pt idx="2">
                  <c:v>Pas complètement</c:v>
                </c:pt>
                <c:pt idx="3">
                  <c:v>Pas du tout</c:v>
                </c:pt>
              </c:strCache>
            </c:strRef>
          </c:cat>
          <c:val>
            <c:numRef>
              <c:f>'La pédagogie'!$G$33:$G$36</c:f>
              <c:numCache>
                <c:formatCode>0%</c:formatCode>
                <c:ptCount val="4"/>
                <c:pt idx="0">
                  <c:v>0.62</c:v>
                </c:pt>
                <c:pt idx="1">
                  <c:v>0.31874999999999998</c:v>
                </c:pt>
                <c:pt idx="2">
                  <c:v>5.6250000000000001E-2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0830720"/>
        <c:axId val="140665984"/>
      </c:barChart>
      <c:catAx>
        <c:axId val="14083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665984"/>
        <c:crosses val="autoZero"/>
        <c:auto val="1"/>
        <c:lblAlgn val="ctr"/>
        <c:lblOffset val="100"/>
        <c:noMultiLvlLbl val="0"/>
      </c:catAx>
      <c:valAx>
        <c:axId val="14066598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8307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L'animation</a:t>
            </a:r>
            <a:r>
              <a:rPr lang="fr-FR" sz="1100" baseline="0"/>
              <a:t> du formateur était-elle de qualité ?</a:t>
            </a:r>
          </a:p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000" b="0"/>
              <a:t>166</a:t>
            </a:r>
            <a:r>
              <a:rPr lang="fr-FR" sz="1000" b="0" baseline="0"/>
              <a:t> réponses à l'évaluation de fin de stage "Qui suis je ?" en 2019</a:t>
            </a:r>
            <a:endParaRPr lang="fr-FR" sz="1000" b="0"/>
          </a:p>
        </c:rich>
      </c:tx>
      <c:layout>
        <c:manualLayout>
          <c:xMode val="edge"/>
          <c:yMode val="edge"/>
          <c:x val="0.135005393743257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056726495"/>
          <c:y val="0.16624132987347087"/>
          <c:w val="0.84090666065731678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 pédagogie'!$G$65:$G$68</c:f>
              <c:strCache>
                <c:ptCount val="4"/>
                <c:pt idx="0">
                  <c:v>Oui, tout à fait</c:v>
                </c:pt>
                <c:pt idx="1">
                  <c:v>Plutôt oui</c:v>
                </c:pt>
                <c:pt idx="2">
                  <c:v>Pas complètement</c:v>
                </c:pt>
                <c:pt idx="3">
                  <c:v>Pas du tout</c:v>
                </c:pt>
              </c:strCache>
            </c:strRef>
          </c:cat>
          <c:val>
            <c:numRef>
              <c:f>'La pédagogie'!$J$65:$J$68</c:f>
              <c:numCache>
                <c:formatCode>0%</c:formatCode>
                <c:ptCount val="4"/>
                <c:pt idx="0">
                  <c:v>0.9337349397590361</c:v>
                </c:pt>
                <c:pt idx="1">
                  <c:v>4.8192771084337352E-2</c:v>
                </c:pt>
                <c:pt idx="2">
                  <c:v>1.8072289156626505E-2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1013504"/>
        <c:axId val="140668288"/>
      </c:barChart>
      <c:catAx>
        <c:axId val="14101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668288"/>
        <c:crosses val="autoZero"/>
        <c:auto val="1"/>
        <c:lblAlgn val="ctr"/>
        <c:lblOffset val="100"/>
        <c:noMultiLvlLbl val="0"/>
      </c:catAx>
      <c:valAx>
        <c:axId val="1406682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10135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 dirty="0"/>
              <a:t>Que pensez-vous</a:t>
            </a:r>
            <a:r>
              <a:rPr lang="fr-FR" sz="1100" baseline="0" dirty="0"/>
              <a:t> des conditions matérielles du stage?   </a:t>
            </a:r>
            <a:r>
              <a:rPr lang="fr-FR" sz="1000" b="0" dirty="0"/>
              <a:t>161</a:t>
            </a:r>
            <a:r>
              <a:rPr lang="fr-FR" sz="1000" b="0" baseline="0" dirty="0"/>
              <a:t> réponses au questionnaire d'évaluation de fin de stage "Qui suis-je ?" en 2019</a:t>
            </a:r>
            <a:endParaRPr lang="fr-FR" sz="1100" b="0" dirty="0"/>
          </a:p>
        </c:rich>
      </c:tx>
      <c:layout>
        <c:manualLayout>
          <c:xMode val="edge"/>
          <c:yMode val="edge"/>
          <c:x val="0.135005393743257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056726495"/>
          <c:y val="0.16624132987347087"/>
          <c:w val="0.84090666065731678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'Les conditions matérielles'!$H$5:$H$8</c:f>
              <c:strCache>
                <c:ptCount val="4"/>
                <c:pt idx="0">
                  <c:v>Très satisfait</c:v>
                </c:pt>
                <c:pt idx="1">
                  <c:v>Plutôt satisfait</c:v>
                </c:pt>
                <c:pt idx="2">
                  <c:v>Moyennement satisfait</c:v>
                </c:pt>
                <c:pt idx="3">
                  <c:v>Pas du tout satisfait</c:v>
                </c:pt>
              </c:strCache>
            </c:strRef>
          </c:cat>
          <c:val>
            <c:numRef>
              <c:f>'Les conditions matérielles'!$K$5:$K$8</c:f>
              <c:numCache>
                <c:formatCode>0%</c:formatCode>
                <c:ptCount val="4"/>
                <c:pt idx="0">
                  <c:v>0.80745341614906829</c:v>
                </c:pt>
                <c:pt idx="1">
                  <c:v>0.16770186335403728</c:v>
                </c:pt>
                <c:pt idx="2">
                  <c:v>1.8633540372670808E-2</c:v>
                </c:pt>
                <c:pt idx="3">
                  <c:v>6.2111801242236021E-3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1111296"/>
        <c:axId val="140670016"/>
      </c:barChart>
      <c:catAx>
        <c:axId val="14111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670016"/>
        <c:crosses val="autoZero"/>
        <c:auto val="1"/>
        <c:lblAlgn val="ctr"/>
        <c:lblOffset val="100"/>
        <c:noMultiLvlLbl val="0"/>
      </c:catAx>
      <c:valAx>
        <c:axId val="14067001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111129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100" b="1" i="0" baseline="0">
                <a:effectLst/>
              </a:rPr>
              <a:t>La durée vous a-t-elle convenue 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900" b="0" i="0" baseline="0">
                <a:effectLst/>
              </a:rPr>
              <a:t>145 réponses au questionnaire d'évaluation de fin de stage "Qui suis-je ?" en 2019</a:t>
            </a:r>
            <a:endParaRPr lang="fr-FR" sz="900">
              <a:effectLst/>
            </a:endParaRPr>
          </a:p>
        </c:rich>
      </c:tx>
      <c:layout>
        <c:manualLayout>
          <c:xMode val="edge"/>
          <c:yMode val="edge"/>
          <c:x val="0.1350054907824949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056726495"/>
          <c:y val="0.16624132987347087"/>
          <c:w val="0.84090666065731678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'Rythme et durée'!$E$55:$E$57</c:f>
              <c:strCache>
                <c:ptCount val="3"/>
                <c:pt idx="0">
                  <c:v>Adaptée</c:v>
                </c:pt>
                <c:pt idx="1">
                  <c:v>Trop courte</c:v>
                </c:pt>
                <c:pt idx="2">
                  <c:v>Trop longue</c:v>
                </c:pt>
              </c:strCache>
            </c:strRef>
          </c:cat>
          <c:val>
            <c:numRef>
              <c:f>'Rythme et durée'!$H$55:$H$57</c:f>
              <c:numCache>
                <c:formatCode>0%</c:formatCode>
                <c:ptCount val="3"/>
                <c:pt idx="0">
                  <c:v>0.84827586206896555</c:v>
                </c:pt>
                <c:pt idx="1">
                  <c:v>8.2758620689655171E-2</c:v>
                </c:pt>
                <c:pt idx="2">
                  <c:v>6.8965517241379309E-2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1112320"/>
        <c:axId val="140672320"/>
      </c:barChart>
      <c:catAx>
        <c:axId val="14111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672320"/>
        <c:crosses val="autoZero"/>
        <c:auto val="1"/>
        <c:lblAlgn val="ctr"/>
        <c:lblOffset val="100"/>
        <c:noMultiLvlLbl val="0"/>
      </c:catAx>
      <c:valAx>
        <c:axId val="14067232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11123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Est-ce que vous êtes</a:t>
            </a:r>
            <a:r>
              <a:rPr lang="fr-FR" sz="1100" baseline="0"/>
              <a:t> suffisamment équipé pour progresser ? </a:t>
            </a:r>
          </a:p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000" b="0"/>
              <a:t>148</a:t>
            </a:r>
            <a:r>
              <a:rPr lang="fr-FR" sz="1000" b="0" baseline="0"/>
              <a:t> réponses à l'évaluation de fin de stage "Qui suis-je ?" en 2019</a:t>
            </a:r>
            <a:endParaRPr lang="fr-FR" sz="1000" b="0"/>
          </a:p>
        </c:rich>
      </c:tx>
      <c:layout>
        <c:manualLayout>
          <c:xMode val="edge"/>
          <c:yMode val="edge"/>
          <c:x val="0.135005393743257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4233056726495"/>
          <c:y val="0.16624132987347087"/>
          <c:w val="0.57911847225993307"/>
          <c:h val="0.681530676504347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'Après-Stage'!$C$2:$C$4</c:f>
              <c:strCache>
                <c:ptCount val="3"/>
                <c:pt idx="0">
                  <c:v>Oui tout à fait</c:v>
                </c:pt>
                <c:pt idx="1">
                  <c:v>Pas complètement</c:v>
                </c:pt>
                <c:pt idx="2">
                  <c:v>Pas du tout</c:v>
                </c:pt>
              </c:strCache>
            </c:strRef>
          </c:cat>
          <c:val>
            <c:numRef>
              <c:f>'Après-Stage'!$F$2:$F$4</c:f>
              <c:numCache>
                <c:formatCode>0%</c:formatCode>
                <c:ptCount val="3"/>
                <c:pt idx="0">
                  <c:v>0.78378378378378377</c:v>
                </c:pt>
                <c:pt idx="1">
                  <c:v>0.21621621621621623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3-4334-9CA9-F04ED0825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1234176"/>
        <c:axId val="140879552"/>
      </c:barChart>
      <c:catAx>
        <c:axId val="14123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879552"/>
        <c:crosses val="autoZero"/>
        <c:auto val="1"/>
        <c:lblAlgn val="ctr"/>
        <c:lblOffset val="100"/>
        <c:noMultiLvlLbl val="0"/>
      </c:catAx>
      <c:valAx>
        <c:axId val="1408795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123417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36C13-B6C8-4864-9C5A-2CEA546AA8D2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95EF-07D3-47E2-B0F3-21462335E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80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495EF-07D3-47E2-B0F3-21462335EA7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9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52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4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99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06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19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43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27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20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24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F99F-5CFB-447C-96F3-F505FE49A070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CF16B-2812-4345-B233-AE5836625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E2836-2F7B-4093-A7FF-DDF9F02DBE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Résultats de l’évaluation de fin de stage « Qui suis-je ? » en 2019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41ABDB-DDA4-40CB-8E5C-E93199801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941168"/>
            <a:ext cx="7990656" cy="1057672"/>
          </a:xfrm>
        </p:spPr>
        <p:txBody>
          <a:bodyPr>
            <a:normAutofit/>
          </a:bodyPr>
          <a:lstStyle/>
          <a:p>
            <a:pPr algn="l"/>
            <a:r>
              <a:rPr lang="fr-FR" sz="2400" dirty="0"/>
              <a:t>Nombre de participants : 170</a:t>
            </a:r>
          </a:p>
          <a:p>
            <a:pPr algn="l"/>
            <a:r>
              <a:rPr lang="fr-FR" sz="2400" dirty="0"/>
              <a:t>Nombre de réponses variable selon les items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1B80BED-D150-45A3-AE3F-CB58F9D09A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1655322" cy="109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8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1196752"/>
            <a:ext cx="3995936" cy="1008112"/>
          </a:xfrm>
        </p:spPr>
        <p:txBody>
          <a:bodyPr>
            <a:normAutofit lnSpcReduction="10000"/>
          </a:bodyPr>
          <a:lstStyle/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0% de participants 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insatisfaits </a:t>
            </a:r>
          </a:p>
          <a:p>
            <a:endParaRPr lang="fr-FR" sz="20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557049"/>
              </p:ext>
            </p:extLst>
          </p:nvPr>
        </p:nvGraphicFramePr>
        <p:xfrm>
          <a:off x="395536" y="242314"/>
          <a:ext cx="478155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0000000-0008-0000-02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6433407"/>
              </p:ext>
            </p:extLst>
          </p:nvPr>
        </p:nvGraphicFramePr>
        <p:xfrm>
          <a:off x="4427984" y="3429000"/>
          <a:ext cx="4351784" cy="3067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7709" y="4365104"/>
            <a:ext cx="4328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Le contenu a répondu aux attentes </a:t>
            </a:r>
            <a:br>
              <a:rPr lang="fr-FR" b="1" dirty="0"/>
            </a:br>
            <a:r>
              <a:rPr lang="fr-FR" b="1" dirty="0"/>
              <a:t>de 97% des participants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03509" y="5246695"/>
            <a:ext cx="3384376" cy="129614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« Super aventure</a:t>
            </a:r>
          </a:p>
          <a:p>
            <a:pPr algn="ctr"/>
            <a:r>
              <a:rPr lang="fr-FR" sz="1400" dirty="0"/>
              <a:t>Beau voyage en moi-même et avec moi-même</a:t>
            </a:r>
          </a:p>
          <a:p>
            <a:pPr algn="ctr"/>
            <a:r>
              <a:rPr lang="fr-FR" sz="1400" dirty="0"/>
              <a:t>Belle aventure avec le groupe »</a:t>
            </a:r>
          </a:p>
        </p:txBody>
      </p:sp>
    </p:spTree>
    <p:extLst>
      <p:ext uri="{BB962C8B-B14F-4D97-AF65-F5344CB8AC3E}">
        <p14:creationId xmlns:p14="http://schemas.microsoft.com/office/powerpoint/2010/main" val="147633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05439"/>
              </p:ext>
            </p:extLst>
          </p:nvPr>
        </p:nvGraphicFramePr>
        <p:xfrm>
          <a:off x="4355976" y="188640"/>
          <a:ext cx="4526280" cy="334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9273" y="908720"/>
            <a:ext cx="42146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Pour 96% des participants, </a:t>
            </a:r>
            <a:br>
              <a:rPr lang="fr-FR" b="1" dirty="0"/>
            </a:br>
            <a:r>
              <a:rPr lang="fr-FR" b="1" dirty="0"/>
              <a:t>les supports pédagogiques sont </a:t>
            </a:r>
          </a:p>
          <a:p>
            <a:pPr algn="ctr"/>
            <a:r>
              <a:rPr lang="fr-FR" b="1" dirty="0"/>
              <a:t>clairs, compréhensibles, faciles à lire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2348880"/>
            <a:ext cx="3384376" cy="129614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« J'ai compris que j'ai des qualités sur lesquelles je peux m'appuyer et qu'il ne faut pas que je ne voie que ce qui est négatif en moi »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00000000-0008-0000-04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710481"/>
              </p:ext>
            </p:extLst>
          </p:nvPr>
        </p:nvGraphicFramePr>
        <p:xfrm>
          <a:off x="395536" y="3861048"/>
          <a:ext cx="4531990" cy="2870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5004048" y="4725144"/>
            <a:ext cx="4139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96% des participants trouvent </a:t>
            </a:r>
            <a:br>
              <a:rPr lang="fr-FR" b="1" dirty="0"/>
            </a:br>
            <a:r>
              <a:rPr lang="fr-FR" b="1" dirty="0"/>
              <a:t>les méthodes pédagogiques efficaces</a:t>
            </a:r>
          </a:p>
        </p:txBody>
      </p:sp>
    </p:spTree>
    <p:extLst>
      <p:ext uri="{BB962C8B-B14F-4D97-AF65-F5344CB8AC3E}">
        <p14:creationId xmlns:p14="http://schemas.microsoft.com/office/powerpoint/2010/main" val="423494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0000000-0008-0000-04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629272"/>
              </p:ext>
            </p:extLst>
          </p:nvPr>
        </p:nvGraphicFramePr>
        <p:xfrm>
          <a:off x="323528" y="332656"/>
          <a:ext cx="4032448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44313"/>
              </p:ext>
            </p:extLst>
          </p:nvPr>
        </p:nvGraphicFramePr>
        <p:xfrm>
          <a:off x="395536" y="3573016"/>
          <a:ext cx="3810000" cy="55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94% des participants trouvent les méthodes pédagogiques attrayantes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00000000-0008-0000-04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67261"/>
              </p:ext>
            </p:extLst>
          </p:nvPr>
        </p:nvGraphicFramePr>
        <p:xfrm>
          <a:off x="4716016" y="3212976"/>
          <a:ext cx="42484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42763"/>
              </p:ext>
            </p:extLst>
          </p:nvPr>
        </p:nvGraphicFramePr>
        <p:xfrm>
          <a:off x="4932040" y="2438787"/>
          <a:ext cx="3816424" cy="55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98% des participants trouvent l'animation du formateur de qualité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4932040" y="620688"/>
            <a:ext cx="3384376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«Je souhaitais me recentrer et me retrouver, ce qui a été vraiment le cas. »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11560" y="5085184"/>
            <a:ext cx="3384376" cy="129614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« Les temps de partages, et les explications et reformulations du formateur sont très enrichissants »</a:t>
            </a:r>
          </a:p>
        </p:txBody>
      </p:sp>
    </p:spTree>
    <p:extLst>
      <p:ext uri="{BB962C8B-B14F-4D97-AF65-F5344CB8AC3E}">
        <p14:creationId xmlns:p14="http://schemas.microsoft.com/office/powerpoint/2010/main" val="295884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467072"/>
              </p:ext>
            </p:extLst>
          </p:nvPr>
        </p:nvGraphicFramePr>
        <p:xfrm>
          <a:off x="4427984" y="188640"/>
          <a:ext cx="4320479" cy="334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26640" y="1124744"/>
            <a:ext cx="4094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97% des participants satisfaits </a:t>
            </a:r>
            <a:br>
              <a:rPr lang="fr-FR" b="1" dirty="0"/>
            </a:br>
            <a:r>
              <a:rPr lang="fr-FR" b="1" dirty="0"/>
              <a:t>des conditions matérielles du stage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00000000-0008-0000-06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744230"/>
              </p:ext>
            </p:extLst>
          </p:nvPr>
        </p:nvGraphicFramePr>
        <p:xfrm>
          <a:off x="179512" y="3429000"/>
          <a:ext cx="4032448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4283968" y="59510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85% des participants satisfaits par la durée de la formation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4149080"/>
            <a:ext cx="3384376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«Je me sens apaisée après ce stage. J'ai acquis une méthode pour ne pas me laisser déborder et pour me poser les bonnes questions quand je suis désorientée. J'ai appris à demander de l'aide, aussi. »</a:t>
            </a:r>
          </a:p>
        </p:txBody>
      </p:sp>
    </p:spTree>
    <p:extLst>
      <p:ext uri="{BB962C8B-B14F-4D97-AF65-F5344CB8AC3E}">
        <p14:creationId xmlns:p14="http://schemas.microsoft.com/office/powerpoint/2010/main" val="320320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0000000-0008-0000-07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754761"/>
              </p:ext>
            </p:extLst>
          </p:nvPr>
        </p:nvGraphicFramePr>
        <p:xfrm>
          <a:off x="1187625" y="188641"/>
          <a:ext cx="468052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539552" y="5229200"/>
            <a:ext cx="3384376" cy="129614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«</a:t>
            </a:r>
            <a:r>
              <a:rPr lang="fr-FR" sz="1400" u="none" strike="noStrike" dirty="0">
                <a:effectLst/>
              </a:rPr>
              <a:t>Très bon stage. Je suis </a:t>
            </a:r>
            <a:br>
              <a:rPr lang="fr-FR" sz="1400" u="none" strike="noStrike" dirty="0">
                <a:effectLst/>
              </a:rPr>
            </a:br>
            <a:r>
              <a:rPr lang="fr-FR" sz="1400" u="none" strike="noStrike" dirty="0">
                <a:effectLst/>
              </a:rPr>
              <a:t>très agréablement surpris (1er stage). </a:t>
            </a:r>
            <a:br>
              <a:rPr lang="fr-FR" sz="1400" u="none" strike="noStrike" dirty="0">
                <a:effectLst/>
              </a:rPr>
            </a:br>
            <a:r>
              <a:rPr lang="fr-FR" sz="1400" u="none" strike="noStrike" dirty="0">
                <a:effectLst/>
              </a:rPr>
              <a:t>Très bon formateur et groupe.</a:t>
            </a:r>
            <a:r>
              <a:rPr lang="fr-FR" sz="1400" dirty="0"/>
              <a:t>»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00000000-0008-0000-09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677120"/>
              </p:ext>
            </p:extLst>
          </p:nvPr>
        </p:nvGraphicFramePr>
        <p:xfrm>
          <a:off x="4067944" y="3429000"/>
          <a:ext cx="48965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70838"/>
              </p:ext>
            </p:extLst>
          </p:nvPr>
        </p:nvGraphicFramePr>
        <p:xfrm>
          <a:off x="899592" y="2564904"/>
          <a:ext cx="6921500" cy="55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78% des participants se sentent suffisamment équipés pour progresser, 22% pas complètement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56550"/>
              </p:ext>
            </p:extLst>
          </p:nvPr>
        </p:nvGraphicFramePr>
        <p:xfrm>
          <a:off x="113928" y="3861048"/>
          <a:ext cx="3810000" cy="55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96% des participants à l'aise </a:t>
                      </a:r>
                    </a:p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avec la grille des tarifs PRH 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95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519</Words>
  <Application>Microsoft Office PowerPoint</Application>
  <PresentationFormat>Affichage à l'écran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Résultats de l’évaluation de fin de stage « Qui suis-je ? » en 2019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SaraLi29@outlook.fr</dc:creator>
  <cp:lastModifiedBy>Régis Halgand</cp:lastModifiedBy>
  <cp:revision>12</cp:revision>
  <dcterms:created xsi:type="dcterms:W3CDTF">2020-04-22T07:32:09Z</dcterms:created>
  <dcterms:modified xsi:type="dcterms:W3CDTF">2020-05-03T13:49:51Z</dcterms:modified>
</cp:coreProperties>
</file>